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stica" charset="1" panose="02000500000000000000"/>
      <p:regular r:id="rId10"/>
    </p:embeddedFont>
    <p:embeddedFont>
      <p:font typeface="Lastica Bold" charset="1" panose="02000500000000000000"/>
      <p:regular r:id="rId11"/>
    </p:embeddedFont>
    <p:embeddedFont>
      <p:font typeface="Lastica Thin" charset="1" panose="02000500000000000000"/>
      <p:regular r:id="rId12"/>
    </p:embeddedFont>
    <p:embeddedFont>
      <p:font typeface="Lastica Light" charset="1" panose="02000500000000000000"/>
      <p:regular r:id="rId13"/>
    </p:embeddedFont>
    <p:embeddedFont>
      <p:font typeface="Nunito Sans" charset="1" panose="00000500000000000000"/>
      <p:regular r:id="rId14"/>
    </p:embeddedFont>
    <p:embeddedFont>
      <p:font typeface="Nunito Sans Bold" charset="1" panose="00000800000000000000"/>
      <p:regular r:id="rId15"/>
    </p:embeddedFont>
    <p:embeddedFont>
      <p:font typeface="Nunito Sans Italics" charset="1" panose="00000500000000000000"/>
      <p:regular r:id="rId16"/>
    </p:embeddedFont>
    <p:embeddedFont>
      <p:font typeface="Nunito Sans Bold Italics" charset="1" panose="00000800000000000000"/>
      <p:regular r:id="rId17"/>
    </p:embeddedFont>
    <p:embeddedFont>
      <p:font typeface="Nunito Sans Extra-Light" charset="1" panose="00000300000000000000"/>
      <p:regular r:id="rId18"/>
    </p:embeddedFont>
    <p:embeddedFont>
      <p:font typeface="Nunito Sans Extra-Light Italics" charset="1" panose="00000300000000000000"/>
      <p:regular r:id="rId19"/>
    </p:embeddedFont>
    <p:embeddedFont>
      <p:font typeface="Nunito Sans Light" charset="1" panose="00000400000000000000"/>
      <p:regular r:id="rId20"/>
    </p:embeddedFont>
    <p:embeddedFont>
      <p:font typeface="Nunito Sans Light Italics" charset="1" panose="00000400000000000000"/>
      <p:regular r:id="rId21"/>
    </p:embeddedFont>
    <p:embeddedFont>
      <p:font typeface="Nunito Sans Semi-Bold" charset="1" panose="00000700000000000000"/>
      <p:regular r:id="rId22"/>
    </p:embeddedFont>
    <p:embeddedFont>
      <p:font typeface="Nunito Sans Semi-Bold Italics" charset="1" panose="00000700000000000000"/>
      <p:regular r:id="rId23"/>
    </p:embeddedFont>
    <p:embeddedFont>
      <p:font typeface="Nunito Sans Ultra-Bold" charset="1" panose="00000900000000000000"/>
      <p:regular r:id="rId24"/>
    </p:embeddedFont>
    <p:embeddedFont>
      <p:font typeface="Nunito Sans Ultra-Bold Italics" charset="1" panose="00000900000000000000"/>
      <p:regular r:id="rId25"/>
    </p:embeddedFont>
    <p:embeddedFont>
      <p:font typeface="Nunito Sans Heavy" charset="1" panose="00000A00000000000000"/>
      <p:regular r:id="rId26"/>
    </p:embeddedFont>
    <p:embeddedFont>
      <p:font typeface="Nunito Sa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9727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9526377" cy="9525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AutoShape 4" id="4"/>
          <p:cNvSpPr/>
          <p:nvPr/>
        </p:nvSpPr>
        <p:spPr>
          <a:xfrm rot="0">
            <a:off x="808427" y="6671651"/>
            <a:ext cx="5905500" cy="714139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AutoShape 5" id="5"/>
          <p:cNvSpPr/>
          <p:nvPr/>
        </p:nvSpPr>
        <p:spPr>
          <a:xfrm rot="0">
            <a:off x="808427" y="7414365"/>
            <a:ext cx="6217231" cy="714139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AutoShape 6" id="6"/>
          <p:cNvSpPr/>
          <p:nvPr/>
        </p:nvSpPr>
        <p:spPr>
          <a:xfrm rot="0">
            <a:off x="808427" y="8147554"/>
            <a:ext cx="5905500" cy="714139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Freeform 7" id="7"/>
          <p:cNvSpPr/>
          <p:nvPr/>
        </p:nvSpPr>
        <p:spPr>
          <a:xfrm flipH="false" flipV="false" rot="0">
            <a:off x="648967" y="434005"/>
            <a:ext cx="3574691" cy="2316830"/>
          </a:xfrm>
          <a:custGeom>
            <a:avLst/>
            <a:gdLst/>
            <a:ahLst/>
            <a:cxnLst/>
            <a:rect r="r" b="b" t="t" l="l"/>
            <a:pathLst>
              <a:path h="2316830" w="3574691">
                <a:moveTo>
                  <a:pt x="0" y="0"/>
                </a:moveTo>
                <a:lnTo>
                  <a:pt x="3574691" y="0"/>
                </a:lnTo>
                <a:lnTo>
                  <a:pt x="3574691" y="2316830"/>
                </a:lnTo>
                <a:lnTo>
                  <a:pt x="0" y="23168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60802" y="4720910"/>
            <a:ext cx="9526377" cy="1922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30"/>
              </a:lnSpc>
            </a:pPr>
            <a:r>
              <a:rPr lang="en-US" sz="7700" spc="-77">
                <a:solidFill>
                  <a:srgbClr val="FAFAFA"/>
                </a:solidFill>
                <a:latin typeface="Lastica Bold"/>
              </a:rPr>
              <a:t>manual simplificado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9825" y="6611267"/>
            <a:ext cx="6307665" cy="2061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520"/>
              </a:lnSpc>
            </a:pPr>
            <a:r>
              <a:rPr lang="en-US" sz="3000">
                <a:solidFill>
                  <a:srgbClr val="FAFAFA"/>
                </a:solidFill>
                <a:latin typeface="Lastica Medium Italics"/>
              </a:rPr>
              <a:t>Terceirização, Ramos de Logística  Mão-de-Obra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4629451" y="188691"/>
            <a:ext cx="3468049" cy="9909617"/>
          </a:xfrm>
          <a:prstGeom prst="rect">
            <a:avLst/>
          </a:prstGeom>
          <a:solidFill>
            <a:srgbClr val="A400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558938"/>
            <a:ext cx="12871185" cy="1885950"/>
            <a:chOff x="0" y="0"/>
            <a:chExt cx="17161580" cy="25146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14238"/>
              <a:ext cx="17161580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A terceirização de mão-de-obra oferece flexibilidade, redução de custos com encargos trabalhistas e acesso a trabalhadores especializados.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575"/>
              <a:ext cx="17161580" cy="1060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VANTAGENS DA CONTRATAÇÃO DE MÃO-DE-OBRA TERCEIRIZADA: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09650" y="465551"/>
            <a:ext cx="7483150" cy="737579"/>
            <a:chOff x="0" y="0"/>
            <a:chExt cx="9977533" cy="98343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A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25400" y="8098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09650" y="3857138"/>
            <a:ext cx="7483150" cy="747104"/>
            <a:chOff x="0" y="0"/>
            <a:chExt cx="9977533" cy="99613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B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25400" y="8225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09650" y="6749071"/>
            <a:ext cx="7483150" cy="747104"/>
            <a:chOff x="0" y="0"/>
            <a:chExt cx="9977533" cy="99613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C</a:t>
              </a:r>
            </a:p>
          </p:txBody>
        </p:sp>
        <p:sp>
          <p:nvSpPr>
            <p:cNvPr name="AutoShape 14" id="14"/>
            <p:cNvSpPr/>
            <p:nvPr/>
          </p:nvSpPr>
          <p:spPr>
            <a:xfrm rot="0">
              <a:off x="25400" y="8225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09650" y="4858237"/>
            <a:ext cx="12890235" cy="1495425"/>
            <a:chOff x="0" y="0"/>
            <a:chExt cx="17186980" cy="199390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793538"/>
              <a:ext cx="17186980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É importante escolher empresas terceirizadas confiáveis, com histórico comprovado, expertise na área e que cumpram as leis trabalhistas.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28575"/>
              <a:ext cx="17186980" cy="539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CUIDADOS NA SELEÇÃO DE EMPRESAS TERCEIRIZADAS: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7753350"/>
            <a:ext cx="12890235" cy="1885950"/>
            <a:chOff x="0" y="0"/>
            <a:chExt cx="17186980" cy="2514600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314238"/>
              <a:ext cx="17186980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Garantir que os trabalhadores terceirizados recebam treinamento adequado para desempenharem suas funções com eficiência e segurança.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28575"/>
              <a:ext cx="17186980" cy="1060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TREINAMENTO E CAPACITAÇÃO DOS TRABALHADORES TERCEIRIZADOS:</a:t>
              </a:r>
            </a:p>
          </p:txBody>
        </p:sp>
      </p:grpSp>
      <p:sp>
        <p:nvSpPr>
          <p:cNvPr name="AutoShape 21" id="21"/>
          <p:cNvSpPr/>
          <p:nvPr/>
        </p:nvSpPr>
        <p:spPr>
          <a:xfrm rot="0">
            <a:off x="781050" y="10065309"/>
            <a:ext cx="15658625" cy="33000"/>
          </a:xfrm>
          <a:prstGeom prst="rect">
            <a:avLst/>
          </a:prstGeom>
          <a:solidFill>
            <a:srgbClr val="A40000"/>
          </a:solid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856898" y="9248775"/>
            <a:ext cx="5402402" cy="9525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-190500" y="6062395"/>
            <a:ext cx="18478500" cy="5983266"/>
          </a:xfrm>
          <a:custGeom>
            <a:avLst/>
            <a:gdLst/>
            <a:ahLst/>
            <a:cxnLst/>
            <a:rect r="r" b="b" t="t" l="l"/>
            <a:pathLst>
              <a:path h="5983266" w="18478500">
                <a:moveTo>
                  <a:pt x="0" y="0"/>
                </a:moveTo>
                <a:lnTo>
                  <a:pt x="18478500" y="0"/>
                </a:lnTo>
                <a:lnTo>
                  <a:pt x="18478500" y="5983266"/>
                </a:lnTo>
                <a:lnTo>
                  <a:pt x="0" y="5983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-38280" r="0" b="-3828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63811" y="405900"/>
            <a:ext cx="13624189" cy="9475200"/>
          </a:xfrm>
          <a:custGeom>
            <a:avLst/>
            <a:gdLst/>
            <a:ahLst/>
            <a:cxnLst/>
            <a:rect r="r" b="b" t="t" l="l"/>
            <a:pathLst>
              <a:path h="9475200" w="13624189">
                <a:moveTo>
                  <a:pt x="0" y="0"/>
                </a:moveTo>
                <a:lnTo>
                  <a:pt x="13624189" y="0"/>
                </a:lnTo>
                <a:lnTo>
                  <a:pt x="13624189" y="9475200"/>
                </a:lnTo>
                <a:lnTo>
                  <a:pt x="0" y="947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38225" y="1656656"/>
            <a:ext cx="9074595" cy="386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5. </a:t>
            </a:r>
          </a:p>
          <a:p>
            <a:pPr>
              <a:lnSpc>
                <a:spcPts val="4999"/>
              </a:lnSpc>
            </a:pPr>
          </a:p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DICAS PARA UMA TERCEIRIZAÇÃO EFICIENTE</a:t>
            </a:r>
          </a:p>
          <a:p>
            <a:pPr marL="0" indent="0" lvl="0">
              <a:lnSpc>
                <a:spcPts val="4999"/>
              </a:lnSpc>
            </a:pPr>
          </a:p>
        </p:txBody>
      </p:sp>
      <p:sp>
        <p:nvSpPr>
          <p:cNvPr name="AutoShape 6" id="6"/>
          <p:cNvSpPr/>
          <p:nvPr/>
        </p:nvSpPr>
        <p:spPr>
          <a:xfrm rot="0">
            <a:off x="1038225" y="2416175"/>
            <a:ext cx="1924050" cy="285750"/>
          </a:xfrm>
          <a:prstGeom prst="rect">
            <a:avLst/>
          </a:prstGeom>
          <a:solidFill>
            <a:srgbClr val="D9D9D9"/>
          </a:solid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704871" y="188691"/>
            <a:ext cx="1392629" cy="9909617"/>
          </a:xfrm>
          <a:prstGeom prst="rect">
            <a:avLst/>
          </a:prstGeom>
          <a:solidFill>
            <a:srgbClr val="A40000"/>
          </a:solidFill>
        </p:spPr>
      </p:sp>
      <p:sp>
        <p:nvSpPr>
          <p:cNvPr name="AutoShape 3" id="3"/>
          <p:cNvSpPr/>
          <p:nvPr/>
        </p:nvSpPr>
        <p:spPr>
          <a:xfrm rot="0">
            <a:off x="1066800" y="10065309"/>
            <a:ext cx="15658625" cy="33000"/>
          </a:xfrm>
          <a:prstGeom prst="rect">
            <a:avLst/>
          </a:prstGeom>
          <a:solidFill>
            <a:srgbClr val="A40000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09650" y="999002"/>
            <a:ext cx="15334775" cy="821690"/>
            <a:chOff x="0" y="0"/>
            <a:chExt cx="20446367" cy="109558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78604"/>
              <a:ext cx="20446367" cy="416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000">
                  <a:solidFill>
                    <a:srgbClr val="A40000"/>
                  </a:solidFill>
                  <a:latin typeface="Nunito Sans"/>
                </a:rPr>
                <a:t>Definir objetivos claros para a terceirização e estabelecer indicadores de desempenho para avaliar o sucesso.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050"/>
              <a:ext cx="20446367" cy="4246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20"/>
                </a:lnSpc>
                <a:spcBef>
                  <a:spcPct val="0"/>
                </a:spcBef>
              </a:pPr>
              <a:r>
                <a:rPr lang="en-US" sz="2200" spc="110">
                  <a:solidFill>
                    <a:srgbClr val="545454"/>
                  </a:solidFill>
                  <a:latin typeface="Nunito Sans Ultra-Bold"/>
                </a:rPr>
                <a:t>ESTABELECER METAS CLARAS E MENSURÁVEIS: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09650" y="324581"/>
            <a:ext cx="7483150" cy="507074"/>
            <a:chOff x="0" y="0"/>
            <a:chExt cx="9977533" cy="6760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9050"/>
              <a:ext cx="9977533" cy="621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3420"/>
                </a:lnSpc>
              </a:pPr>
              <a:r>
                <a:rPr lang="en-US" sz="3000" spc="-30">
                  <a:solidFill>
                    <a:srgbClr val="A40000"/>
                  </a:solidFill>
                  <a:latin typeface="Lastica Bold"/>
                </a:rPr>
                <a:t>A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25400" y="50246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09650" y="2182642"/>
            <a:ext cx="7483150" cy="516599"/>
            <a:chOff x="0" y="0"/>
            <a:chExt cx="9977533" cy="68879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19050"/>
              <a:ext cx="9977533" cy="621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3420"/>
                </a:lnSpc>
              </a:pPr>
              <a:r>
                <a:rPr lang="en-US" sz="3000" spc="-30">
                  <a:solidFill>
                    <a:srgbClr val="A40000"/>
                  </a:solidFill>
                  <a:latin typeface="Lastica Bold"/>
                </a:rPr>
                <a:t>B</a:t>
              </a:r>
            </a:p>
          </p:txBody>
        </p:sp>
        <p:sp>
          <p:nvSpPr>
            <p:cNvPr name="AutoShape 12" id="12"/>
            <p:cNvSpPr/>
            <p:nvPr/>
          </p:nvSpPr>
          <p:spPr>
            <a:xfrm rot="0">
              <a:off x="25400" y="51516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09650" y="4288618"/>
            <a:ext cx="7483150" cy="516599"/>
            <a:chOff x="0" y="0"/>
            <a:chExt cx="9977533" cy="68879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19050"/>
              <a:ext cx="9977533" cy="621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3420"/>
                </a:lnSpc>
              </a:pPr>
              <a:r>
                <a:rPr lang="en-US" sz="3000" spc="-30">
                  <a:solidFill>
                    <a:srgbClr val="A40000"/>
                  </a:solidFill>
                  <a:latin typeface="Lastica Bold"/>
                </a:rPr>
                <a:t>C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0">
              <a:off x="25400" y="51516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8700" y="2870691"/>
            <a:ext cx="15353825" cy="1145540"/>
            <a:chOff x="0" y="0"/>
            <a:chExt cx="20471767" cy="152738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678604"/>
              <a:ext cx="20471767" cy="848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000">
                  <a:solidFill>
                    <a:srgbClr val="A40000"/>
                  </a:solidFill>
                  <a:latin typeface="Nunito Sans"/>
                </a:rPr>
                <a:t>Acompanhar regularmente o desempenho das empresas terceirizadas para garantir que estejam cumprindo as expectativas e contratos.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9050"/>
              <a:ext cx="20471767" cy="4246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20"/>
                </a:lnSpc>
                <a:spcBef>
                  <a:spcPct val="0"/>
                </a:spcBef>
              </a:pPr>
              <a:r>
                <a:rPr lang="en-US" sz="2200" spc="110">
                  <a:solidFill>
                    <a:srgbClr val="545454"/>
                  </a:solidFill>
                  <a:latin typeface="Nunito Sans Ultra-Bold"/>
                </a:rPr>
                <a:t>MONITORAR O DESEMPENHO DOS PRESTADORES DE SERVIÇO TERCEIRIZADOS: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47750" y="4929042"/>
            <a:ext cx="14965655" cy="821690"/>
            <a:chOff x="0" y="0"/>
            <a:chExt cx="19954207" cy="1095587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678604"/>
              <a:ext cx="19954207" cy="4169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000">
                  <a:solidFill>
                    <a:srgbClr val="A40000"/>
                  </a:solidFill>
                  <a:latin typeface="Nunito Sans"/>
                </a:rPr>
                <a:t>Assegurar uma comunicação clara e aberta entre a empresa contratante, a empresa terceirizada e os trabalhadores terceirizados.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9050"/>
              <a:ext cx="19954207" cy="4246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20"/>
                </a:lnSpc>
                <a:spcBef>
                  <a:spcPct val="0"/>
                </a:spcBef>
              </a:pPr>
              <a:r>
                <a:rPr lang="en-US" sz="2200" spc="110">
                  <a:solidFill>
                    <a:srgbClr val="545454"/>
                  </a:solidFill>
                  <a:latin typeface="Nunito Sans Ultra-Bold"/>
                </a:rPr>
                <a:t>MANTER UMA COMUNICAÇÃO EFICAZ ENTRE TODAS AS PARTES ENVOLVIDAS: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5997575"/>
            <a:ext cx="7483150" cy="516599"/>
            <a:chOff x="0" y="0"/>
            <a:chExt cx="9977533" cy="68879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19050"/>
              <a:ext cx="9977533" cy="621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3420"/>
                </a:lnSpc>
              </a:pPr>
              <a:r>
                <a:rPr lang="en-US" sz="3000" spc="-30">
                  <a:solidFill>
                    <a:srgbClr val="A40000"/>
                  </a:solidFill>
                  <a:latin typeface="Lastica Bold"/>
                </a:rPr>
                <a:t>D</a:t>
              </a:r>
            </a:p>
          </p:txBody>
        </p:sp>
        <p:sp>
          <p:nvSpPr>
            <p:cNvPr name="AutoShape 24" id="24"/>
            <p:cNvSpPr/>
            <p:nvPr/>
          </p:nvSpPr>
          <p:spPr>
            <a:xfrm rot="0">
              <a:off x="25400" y="51516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066800" y="6685624"/>
            <a:ext cx="14946605" cy="1145540"/>
            <a:chOff x="0" y="0"/>
            <a:chExt cx="19928807" cy="1527387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678604"/>
              <a:ext cx="19928807" cy="848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000">
                  <a:solidFill>
                    <a:srgbClr val="A40000"/>
                  </a:solidFill>
                  <a:latin typeface="Nunito Sans"/>
                </a:rPr>
                <a:t>Avaliar regularmente os resultados e os pontos de melhoria no contrato de terceirização para garantir a eficiência e satisfação contínua.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9050"/>
              <a:ext cx="19928807" cy="4246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20"/>
                </a:lnSpc>
                <a:spcBef>
                  <a:spcPct val="0"/>
                </a:spcBef>
              </a:pPr>
              <a:r>
                <a:rPr lang="en-US" sz="2200" spc="110">
                  <a:solidFill>
                    <a:srgbClr val="545454"/>
                  </a:solidFill>
                  <a:latin typeface="Nunito Sans Ultra-Bold"/>
                </a:rPr>
                <a:t>REALIZAR AVALIAÇÕES PERIÓDICAS DO CONTRATO DE TERCEIRIZAÇÃO: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09650" y="8002614"/>
            <a:ext cx="7483150" cy="516599"/>
            <a:chOff x="0" y="0"/>
            <a:chExt cx="9977533" cy="688799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19050"/>
              <a:ext cx="9977533" cy="621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3420"/>
                </a:lnSpc>
              </a:pPr>
              <a:r>
                <a:rPr lang="en-US" sz="3000" spc="-30">
                  <a:solidFill>
                    <a:srgbClr val="A40000"/>
                  </a:solidFill>
                  <a:latin typeface="Lastica Bold"/>
                </a:rPr>
                <a:t>E</a:t>
              </a:r>
            </a:p>
          </p:txBody>
        </p:sp>
        <p:sp>
          <p:nvSpPr>
            <p:cNvPr name="AutoShape 30" id="30"/>
            <p:cNvSpPr/>
            <p:nvPr/>
          </p:nvSpPr>
          <p:spPr>
            <a:xfrm rot="0">
              <a:off x="25400" y="51516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028700" y="8643038"/>
            <a:ext cx="14946605" cy="1145540"/>
            <a:chOff x="0" y="0"/>
            <a:chExt cx="19928807" cy="1527387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678604"/>
              <a:ext cx="19928807" cy="848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000">
                  <a:solidFill>
                    <a:srgbClr val="A40000"/>
                  </a:solidFill>
                  <a:latin typeface="Nunito Sans"/>
                </a:rPr>
                <a:t>Assegurar que tanto a empresa contratante quanto a empresa terceirizada cumpram todas as leis trabalhistas e normas de segurança aplicáveis.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19050"/>
              <a:ext cx="19928807" cy="4246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20"/>
                </a:lnSpc>
                <a:spcBef>
                  <a:spcPct val="0"/>
                </a:spcBef>
              </a:pPr>
              <a:r>
                <a:rPr lang="en-US" sz="2200" spc="110">
                  <a:solidFill>
                    <a:srgbClr val="545454"/>
                  </a:solidFill>
                  <a:latin typeface="Nunito Sans Ultra-Bold"/>
                </a:rPr>
                <a:t>GARANTIR O CUMPRIMENTO DAS LEIS TRABALHISTAS E NORMAS DE SEGURANÇA: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38225" y="1892300"/>
            <a:ext cx="1924050" cy="285750"/>
          </a:xfrm>
          <a:prstGeom prst="rect">
            <a:avLst/>
          </a:prstGeom>
          <a:solidFill>
            <a:srgbClr val="D9D9D9"/>
          </a:solidFill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9525" cy="8229600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5736603" y="0"/>
            <a:ext cx="12551397" cy="10287000"/>
          </a:xfrm>
          <a:custGeom>
            <a:avLst/>
            <a:gdLst/>
            <a:ahLst/>
            <a:cxnLst/>
            <a:rect r="r" b="b" t="t" l="l"/>
            <a:pathLst>
              <a:path h="10287000" w="12551397">
                <a:moveTo>
                  <a:pt x="0" y="0"/>
                </a:moveTo>
                <a:lnTo>
                  <a:pt x="12551397" y="0"/>
                </a:lnTo>
                <a:lnTo>
                  <a:pt x="1255139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-22938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066800"/>
            <a:ext cx="8899823" cy="260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6. </a:t>
            </a:r>
          </a:p>
          <a:p>
            <a:pPr>
              <a:lnSpc>
                <a:spcPts val="4999"/>
              </a:lnSpc>
            </a:pPr>
          </a:p>
          <a:p>
            <a:pPr marL="0" indent="0" lvl="0"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INFORMAÇÕES RELEVANTES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98216"/>
            <a:ext cx="3468049" cy="9909617"/>
          </a:xfrm>
          <a:prstGeom prst="rect">
            <a:avLst/>
          </a:prstGeom>
          <a:solidFill>
            <a:srgbClr val="A4000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369065" y="2233614"/>
            <a:ext cx="12871185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799">
                <a:solidFill>
                  <a:srgbClr val="A40000"/>
                </a:solidFill>
                <a:latin typeface="Nunito Sans"/>
              </a:rPr>
              <a:t>Fique atualizado sobre as últimas tendências, tecnologias e melhores práticas na terceirização e logística.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68049" y="1407479"/>
            <a:ext cx="13772201" cy="78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799" spc="139">
                <a:solidFill>
                  <a:srgbClr val="545454"/>
                </a:solidFill>
                <a:latin typeface="Nunito Sans Ultra-Bold"/>
              </a:rPr>
              <a:t>TENDÊNCIAS E NOVIDADES NO SETOR DE TERCEIRIZAÇÃO E LOGÍSTICA: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622875" y="349518"/>
            <a:ext cx="7483150" cy="71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30"/>
              </a:lnSpc>
            </a:pPr>
            <a:r>
              <a:rPr lang="en-US" sz="4500" spc="-45">
                <a:solidFill>
                  <a:srgbClr val="A40000"/>
                </a:solidFill>
                <a:latin typeface="Lastica Bold"/>
              </a:rPr>
              <a:t>A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15327475" y="985445"/>
            <a:ext cx="1924050" cy="130226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6641925" y="3457722"/>
            <a:ext cx="7483150" cy="71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30"/>
              </a:lnSpc>
            </a:pPr>
            <a:r>
              <a:rPr lang="en-US" sz="4500" spc="-45">
                <a:solidFill>
                  <a:srgbClr val="A40000"/>
                </a:solidFill>
                <a:latin typeface="Lastica Bold"/>
              </a:rPr>
              <a:t>B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5327475" y="4138096"/>
            <a:ext cx="1924050" cy="130226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6641925" y="6828179"/>
            <a:ext cx="7483150" cy="71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30"/>
              </a:lnSpc>
            </a:pPr>
            <a:r>
              <a:rPr lang="en-US" sz="4500" spc="-45">
                <a:solidFill>
                  <a:srgbClr val="A40000"/>
                </a:solidFill>
                <a:latin typeface="Lastica Bold"/>
              </a:rPr>
              <a:t>C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15327475" y="7473631"/>
            <a:ext cx="1924050" cy="130226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4350015" y="5465932"/>
            <a:ext cx="12890235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799">
                <a:solidFill>
                  <a:srgbClr val="A40000"/>
                </a:solidFill>
                <a:latin typeface="Nunito Sans"/>
              </a:rPr>
              <a:t>Planejar adequadamente a terceirização é essencial para o sucesso, considerando objetivos, riscos, orçamento e prazos.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50015" y="4515972"/>
            <a:ext cx="12890235" cy="78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799" spc="139">
                <a:solidFill>
                  <a:srgbClr val="545454"/>
                </a:solidFill>
                <a:latin typeface="Nunito Sans Ultra-Bold"/>
              </a:rPr>
              <a:t>A IMPORTÂNCIA DO PLANEJAMENTO ESTRATÉGICO NA TERCEIRIZAÇÃO: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69065" y="8449042"/>
            <a:ext cx="12890235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799">
                <a:solidFill>
                  <a:srgbClr val="A40000"/>
                </a:solidFill>
                <a:latin typeface="Nunito Sans"/>
              </a:rPr>
              <a:t>Estude casos reais de empresas que obtiveram sucesso na terceirização logística para aprender com suas estratégias e experiências.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69065" y="7889607"/>
            <a:ext cx="1289023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799" spc="139">
                <a:solidFill>
                  <a:srgbClr val="545454"/>
                </a:solidFill>
                <a:latin typeface="Nunito Sans Ultra-Bold"/>
              </a:rPr>
              <a:t>CASOS DE SUCESSO NA TERCEIRIZAÇÃO LOGÍSTICA::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1704975" y="10074834"/>
            <a:ext cx="15658625" cy="33000"/>
          </a:xfrm>
          <a:prstGeom prst="rect">
            <a:avLst/>
          </a:prstGeom>
          <a:solidFill>
            <a:srgbClr val="A40000"/>
          </a:solid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9526377" cy="9525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AutoShape 3" id="3"/>
          <p:cNvSpPr/>
          <p:nvPr/>
        </p:nvSpPr>
        <p:spPr>
          <a:xfrm rot="0">
            <a:off x="5791888" y="8406698"/>
            <a:ext cx="6217231" cy="714139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5791888" y="1800225"/>
            <a:ext cx="5637570" cy="3653824"/>
          </a:xfrm>
          <a:custGeom>
            <a:avLst/>
            <a:gdLst/>
            <a:ahLst/>
            <a:cxnLst/>
            <a:rect r="r" b="b" t="t" l="l"/>
            <a:pathLst>
              <a:path h="3653824" w="5637570">
                <a:moveTo>
                  <a:pt x="0" y="0"/>
                </a:moveTo>
                <a:lnTo>
                  <a:pt x="5637571" y="0"/>
                </a:lnTo>
                <a:lnTo>
                  <a:pt x="5637571" y="3653824"/>
                </a:lnTo>
                <a:lnTo>
                  <a:pt x="0" y="3653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71512" y="8269235"/>
            <a:ext cx="969284" cy="989065"/>
          </a:xfrm>
          <a:custGeom>
            <a:avLst/>
            <a:gdLst/>
            <a:ahLst/>
            <a:cxnLst/>
            <a:rect r="r" b="b" t="t" l="l"/>
            <a:pathLst>
              <a:path h="989065" w="969284">
                <a:moveTo>
                  <a:pt x="0" y="0"/>
                </a:moveTo>
                <a:lnTo>
                  <a:pt x="969284" y="0"/>
                </a:lnTo>
                <a:lnTo>
                  <a:pt x="969284" y="989065"/>
                </a:lnTo>
                <a:lnTo>
                  <a:pt x="0" y="989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89619" y="6048089"/>
            <a:ext cx="14708762" cy="449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0"/>
              </a:lnSpc>
            </a:pPr>
            <a:r>
              <a:rPr lang="en-US" sz="3300" spc="-33">
                <a:solidFill>
                  <a:srgbClr val="FAFAFA"/>
                </a:solidFill>
                <a:latin typeface="Lastica Bold"/>
              </a:rPr>
              <a:t>A sua resposta em mão de obra de qualidade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97946" y="8524372"/>
            <a:ext cx="4945380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799">
                <a:solidFill>
                  <a:srgbClr val="FFFFFF"/>
                </a:solidFill>
                <a:latin typeface="Nunito Sans"/>
              </a:rPr>
              <a:t>www.bonaterceirizacao.com.br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90500" y="188691"/>
            <a:ext cx="4953613" cy="9909617"/>
          </a:xfrm>
          <a:prstGeom prst="rect">
            <a:avLst/>
          </a:prstGeom>
          <a:solidFill>
            <a:srgbClr val="A40000">
              <a:alpha val="4706"/>
            </a:srgbClr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981075"/>
            <a:ext cx="9239250" cy="2178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8208"/>
              </a:lnSpc>
            </a:pPr>
            <a:r>
              <a:rPr lang="en-US" sz="7200" spc="-72" u="none">
                <a:solidFill>
                  <a:srgbClr val="A40000"/>
                </a:solidFill>
                <a:latin typeface="Lastica Bold"/>
              </a:rPr>
              <a:t>ÍNDICE DE REFERÊNCIA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546547" y="5046861"/>
            <a:ext cx="5712753" cy="4211439"/>
            <a:chOff x="0" y="0"/>
            <a:chExt cx="7617005" cy="561525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8575"/>
              <a:ext cx="7617005" cy="1035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800" spc="140">
                  <a:solidFill>
                    <a:srgbClr val="545454"/>
                  </a:solidFill>
                  <a:latin typeface="Nunito Sans Ultra-Bold"/>
                </a:rPr>
                <a:t>ESTRUTURA DA APRESENTAÇÃO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594207"/>
              <a:ext cx="7617005" cy="4021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396240" indent="-198120" lvl="1">
                <a:lnSpc>
                  <a:spcPts val="4079"/>
                </a:lnSpc>
                <a:buFont typeface="Arial"/>
                <a:buChar char="•"/>
              </a:pPr>
              <a:r>
                <a:rPr lang="en-US" sz="2399" u="none">
                  <a:solidFill>
                    <a:srgbClr val="A40000"/>
                  </a:solidFill>
                  <a:latin typeface="Nunito Sans"/>
                </a:rPr>
                <a:t>Introdução</a:t>
              </a:r>
            </a:p>
            <a:p>
              <a:pPr marL="396240" indent="-198120" lvl="1">
                <a:lnSpc>
                  <a:spcPts val="4079"/>
                </a:lnSpc>
                <a:buFont typeface="Arial"/>
                <a:buChar char="•"/>
              </a:pPr>
              <a:r>
                <a:rPr lang="en-US" sz="2399" u="none">
                  <a:solidFill>
                    <a:srgbClr val="A40000"/>
                  </a:solidFill>
                  <a:latin typeface="Nunito Sans"/>
                </a:rPr>
                <a:t>Leis da Terceirização</a:t>
              </a:r>
            </a:p>
            <a:p>
              <a:pPr marL="396240" indent="-198120" lvl="1">
                <a:lnSpc>
                  <a:spcPts val="4079"/>
                </a:lnSpc>
                <a:buFont typeface="Arial"/>
                <a:buChar char="•"/>
              </a:pPr>
              <a:r>
                <a:rPr lang="en-US" sz="2399">
                  <a:solidFill>
                    <a:srgbClr val="A40000"/>
                  </a:solidFill>
                  <a:latin typeface="Nunito Sans"/>
                </a:rPr>
                <a:t>Ramos de Logística</a:t>
              </a:r>
            </a:p>
            <a:p>
              <a:pPr marL="396240" indent="-198120" lvl="1">
                <a:lnSpc>
                  <a:spcPts val="4079"/>
                </a:lnSpc>
                <a:buFont typeface="Arial"/>
                <a:buChar char="•"/>
              </a:pPr>
              <a:r>
                <a:rPr lang="en-US" sz="2399" u="none">
                  <a:solidFill>
                    <a:srgbClr val="A40000"/>
                  </a:solidFill>
                  <a:latin typeface="Nunito Sans"/>
                </a:rPr>
                <a:t>Mão-de-Obra na Terceirização</a:t>
              </a:r>
            </a:p>
            <a:p>
              <a:pPr marL="396240" indent="-198120" lvl="1">
                <a:lnSpc>
                  <a:spcPts val="4079"/>
                </a:lnSpc>
                <a:buFont typeface="Arial"/>
                <a:buChar char="•"/>
              </a:pPr>
              <a:r>
                <a:rPr lang="en-US" sz="2399" u="none">
                  <a:solidFill>
                    <a:srgbClr val="A40000"/>
                  </a:solidFill>
                  <a:latin typeface="Nunito Sans"/>
                </a:rPr>
                <a:t>Dicas para uma Terceirização Eficiente</a:t>
              </a:r>
            </a:p>
            <a:p>
              <a:pPr marL="396240" indent="-198120" lvl="1">
                <a:lnSpc>
                  <a:spcPts val="4079"/>
                </a:lnSpc>
                <a:buFont typeface="Arial"/>
                <a:buChar char="•"/>
              </a:pPr>
              <a:r>
                <a:rPr lang="en-US" sz="2399" u="none">
                  <a:solidFill>
                    <a:srgbClr val="A40000"/>
                  </a:solidFill>
                  <a:latin typeface="Nunito Sans"/>
                </a:rPr>
                <a:t>Informações Relevantes</a:t>
              </a: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15335250" y="1028700"/>
            <a:ext cx="1924050" cy="285750"/>
          </a:xfrm>
          <a:prstGeom prst="rect">
            <a:avLst/>
          </a:prstGeom>
          <a:solidFill>
            <a:srgbClr val="737373"/>
          </a:solid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6900" y="5143500"/>
            <a:ext cx="18661801" cy="5334000"/>
          </a:xfrm>
          <a:custGeom>
            <a:avLst/>
            <a:gdLst/>
            <a:ahLst/>
            <a:cxnLst/>
            <a:rect r="r" b="b" t="t" l="l"/>
            <a:pathLst>
              <a:path h="5334000" w="18661801">
                <a:moveTo>
                  <a:pt x="0" y="0"/>
                </a:moveTo>
                <a:lnTo>
                  <a:pt x="18661800" y="0"/>
                </a:lnTo>
                <a:lnTo>
                  <a:pt x="186618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-50498" r="0" b="-20498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38225" y="1892300"/>
            <a:ext cx="1924050" cy="285750"/>
          </a:xfrm>
          <a:prstGeom prst="rect">
            <a:avLst/>
          </a:prstGeom>
          <a:solidFill>
            <a:srgbClr val="D9D9D9"/>
          </a:solidFill>
        </p:spPr>
      </p:sp>
      <p:sp>
        <p:nvSpPr>
          <p:cNvPr name="AutoShape 4" id="4"/>
          <p:cNvSpPr/>
          <p:nvPr/>
        </p:nvSpPr>
        <p:spPr>
          <a:xfrm rot="0">
            <a:off x="1028700" y="1028700"/>
            <a:ext cx="9525" cy="8229600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1066800"/>
            <a:ext cx="8899823" cy="197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1.</a:t>
            </a:r>
          </a:p>
          <a:p>
            <a:pPr>
              <a:lnSpc>
                <a:spcPts val="4999"/>
              </a:lnSpc>
            </a:pPr>
          </a:p>
          <a:p>
            <a:pPr marL="0" indent="0" lvl="0"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INTRODUÇÃO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663811" y="405900"/>
            <a:ext cx="13624189" cy="9475200"/>
          </a:xfrm>
          <a:custGeom>
            <a:avLst/>
            <a:gdLst/>
            <a:ahLst/>
            <a:cxnLst/>
            <a:rect r="r" b="b" t="t" l="l"/>
            <a:pathLst>
              <a:path h="9475200" w="13624189">
                <a:moveTo>
                  <a:pt x="0" y="0"/>
                </a:moveTo>
                <a:lnTo>
                  <a:pt x="13624189" y="0"/>
                </a:lnTo>
                <a:lnTo>
                  <a:pt x="13624189" y="9475200"/>
                </a:lnTo>
                <a:lnTo>
                  <a:pt x="0" y="947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4629451" y="188691"/>
            <a:ext cx="3468049" cy="9909617"/>
          </a:xfrm>
          <a:prstGeom prst="rect">
            <a:avLst/>
          </a:prstGeom>
          <a:solidFill>
            <a:srgbClr val="A4000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558938"/>
            <a:ext cx="12871185" cy="1495425"/>
            <a:chOff x="0" y="0"/>
            <a:chExt cx="17161580" cy="19939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793538"/>
              <a:ext cx="17161580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A terceirização é o processo pelo qual uma empresa contrata outra empresa para realizar determinadas atividades ou funções que não são do seu core business.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575"/>
              <a:ext cx="17161580" cy="539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DEFINIÇÃO DE TERCEIRIZAÇÃO: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09650" y="465551"/>
            <a:ext cx="7483150" cy="737579"/>
            <a:chOff x="0" y="0"/>
            <a:chExt cx="9977533" cy="98343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A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25400" y="8098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09650" y="3476138"/>
            <a:ext cx="7483150" cy="747104"/>
            <a:chOff x="0" y="0"/>
            <a:chExt cx="9977533" cy="99613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B</a:t>
              </a:r>
            </a:p>
          </p:txBody>
        </p:sp>
        <p:sp>
          <p:nvSpPr>
            <p:cNvPr name="AutoShape 11" id="11"/>
            <p:cNvSpPr/>
            <p:nvPr/>
          </p:nvSpPr>
          <p:spPr>
            <a:xfrm rot="0">
              <a:off x="25400" y="8225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09650" y="6848962"/>
            <a:ext cx="7483150" cy="747104"/>
            <a:chOff x="0" y="0"/>
            <a:chExt cx="9977533" cy="99613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C</a:t>
              </a:r>
            </a:p>
          </p:txBody>
        </p:sp>
        <p:sp>
          <p:nvSpPr>
            <p:cNvPr name="AutoShape 14" id="14"/>
            <p:cNvSpPr/>
            <p:nvPr/>
          </p:nvSpPr>
          <p:spPr>
            <a:xfrm rot="0">
              <a:off x="25400" y="8225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09650" y="4477237"/>
            <a:ext cx="12890235" cy="1952625"/>
            <a:chOff x="0" y="0"/>
            <a:chExt cx="17186980" cy="260350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793538"/>
              <a:ext cx="17186980" cy="1809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A terceirização na logística permite que as empresas se concentrem em suas principais competências enquanto especialistas em logística cuidam de atividades secundárias.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28575"/>
              <a:ext cx="17186980" cy="539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IMPORTÂNCIA DA TERCEIRIZAÇÃO NA LOGÍSTICA: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7853241"/>
            <a:ext cx="12890235" cy="1952625"/>
            <a:chOff x="0" y="0"/>
            <a:chExt cx="17186980" cy="2603500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793538"/>
              <a:ext cx="17186980" cy="1809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A terceirização pode trazer benefícios como redução de custos, flexibilidade e acesso a expertise, mas também apresenta desafios como a perda de controle direto e a dependência de terceiros.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28575"/>
              <a:ext cx="17186980" cy="539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BENEFÍCIOS E DESAFIOS DA TERCEIRIZAÇÃO:</a:t>
              </a:r>
            </a:p>
          </p:txBody>
        </p:sp>
      </p:grpSp>
      <p:sp>
        <p:nvSpPr>
          <p:cNvPr name="AutoShape 21" id="21"/>
          <p:cNvSpPr/>
          <p:nvPr/>
        </p:nvSpPr>
        <p:spPr>
          <a:xfrm rot="0">
            <a:off x="685800" y="10065309"/>
            <a:ext cx="15658625" cy="33000"/>
          </a:xfrm>
          <a:prstGeom prst="rect">
            <a:avLst/>
          </a:prstGeom>
          <a:solidFill>
            <a:srgbClr val="A40000"/>
          </a:solid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38225" y="1892300"/>
            <a:ext cx="1924050" cy="285750"/>
          </a:xfrm>
          <a:prstGeom prst="rect">
            <a:avLst/>
          </a:prstGeom>
          <a:solidFill>
            <a:srgbClr val="D9D9D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1066800"/>
            <a:ext cx="8899823" cy="260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2. </a:t>
            </a:r>
          </a:p>
          <a:p>
            <a:pPr>
              <a:lnSpc>
                <a:spcPts val="4999"/>
              </a:lnSpc>
            </a:pPr>
          </a:p>
          <a:p>
            <a:pPr marL="0" indent="0" lvl="0"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LEIS DA TERCEIRIZAÇÃO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028700" y="1028700"/>
            <a:ext cx="9525" cy="8229600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5340970" y="17907"/>
            <a:ext cx="13181223" cy="10638961"/>
          </a:xfrm>
          <a:custGeom>
            <a:avLst/>
            <a:gdLst/>
            <a:ahLst/>
            <a:cxnLst/>
            <a:rect r="r" b="b" t="t" l="l"/>
            <a:pathLst>
              <a:path h="10638961" w="13181223">
                <a:moveTo>
                  <a:pt x="0" y="0"/>
                </a:moveTo>
                <a:lnTo>
                  <a:pt x="13181223" y="0"/>
                </a:lnTo>
                <a:lnTo>
                  <a:pt x="13181223" y="10638962"/>
                </a:lnTo>
                <a:lnTo>
                  <a:pt x="0" y="10638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4913" t="-25920" r="-79034" b="-2592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98216"/>
            <a:ext cx="3468049" cy="9909617"/>
          </a:xfrm>
          <a:prstGeom prst="rect">
            <a:avLst/>
          </a:prstGeom>
          <a:solidFill>
            <a:srgbClr val="A4000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369065" y="2154739"/>
            <a:ext cx="12871185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799">
                <a:solidFill>
                  <a:srgbClr val="A40000"/>
                </a:solidFill>
                <a:latin typeface="Nunito Sans"/>
              </a:rPr>
              <a:t>No Brasil, a principal lei relacionada à terceirização é a Lei 13.429/2017, que regulamentou o trabalho temporário e a prestação de serviços a terceiros.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69065" y="1595304"/>
            <a:ext cx="1287118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799" spc="139">
                <a:solidFill>
                  <a:srgbClr val="545454"/>
                </a:solidFill>
                <a:latin typeface="Nunito Sans Ultra-Bold"/>
              </a:rPr>
              <a:t>PRINCIPAIS LEIS BRASILEIRAS RELACIONADAS À TERCEIRIZAÇÃO: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622875" y="444768"/>
            <a:ext cx="7483150" cy="71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30"/>
              </a:lnSpc>
            </a:pPr>
            <a:r>
              <a:rPr lang="en-US" sz="4500" spc="-45">
                <a:solidFill>
                  <a:srgbClr val="A40000"/>
                </a:solidFill>
                <a:latin typeface="Lastica Bold"/>
              </a:rPr>
              <a:t>A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15327475" y="1080695"/>
            <a:ext cx="1924050" cy="130226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6641925" y="3264854"/>
            <a:ext cx="7483150" cy="71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30"/>
              </a:lnSpc>
            </a:pPr>
            <a:r>
              <a:rPr lang="en-US" sz="4500" spc="-45">
                <a:solidFill>
                  <a:srgbClr val="A40000"/>
                </a:solidFill>
                <a:latin typeface="Lastica Bold"/>
              </a:rPr>
              <a:t>B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5327475" y="3945227"/>
            <a:ext cx="1924050" cy="130226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6641925" y="6828179"/>
            <a:ext cx="7483150" cy="71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30"/>
              </a:lnSpc>
            </a:pPr>
            <a:r>
              <a:rPr lang="en-US" sz="4500" spc="-45">
                <a:solidFill>
                  <a:srgbClr val="A40000"/>
                </a:solidFill>
                <a:latin typeface="Lastica Bold"/>
              </a:rPr>
              <a:t>C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15327475" y="7473631"/>
            <a:ext cx="1924050" cy="130226"/>
          </a:xfrm>
          <a:prstGeom prst="rect">
            <a:avLst/>
          </a:prstGeom>
          <a:solidFill>
            <a:srgbClr val="737373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4350015" y="5273064"/>
            <a:ext cx="12890235" cy="136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799">
                <a:solidFill>
                  <a:srgbClr val="A40000"/>
                </a:solidFill>
                <a:latin typeface="Nunito Sans"/>
              </a:rPr>
              <a:t>Os trabalhadores terceirizados têm direitos garantidos pela Consolidação das Leis do Trabalho (CLT) e devem receber igualdade de direitos e benefícios em relação aos empregados diretos.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50015" y="4323104"/>
            <a:ext cx="12890235" cy="78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799" spc="139">
                <a:solidFill>
                  <a:srgbClr val="545454"/>
                </a:solidFill>
                <a:latin typeface="Nunito Sans Ultra-Bold"/>
              </a:rPr>
              <a:t>LEGISLAÇÃO TRABALHISTA APLICÁVEL AOS TRABALHADORES TERCEIRIZADOS: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69065" y="8449042"/>
            <a:ext cx="12890235" cy="136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799">
                <a:solidFill>
                  <a:srgbClr val="A40000"/>
                </a:solidFill>
                <a:latin typeface="Nunito Sans"/>
              </a:rPr>
              <a:t>As empresas contratantes são corresponsáveis pelo cumprimento das obrigações trabalhistas e previdenciárias dos trabalhadores terceirizados, conforme previsto pela Lei 13.429/2017.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69065" y="7889607"/>
            <a:ext cx="1289023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799" spc="139">
                <a:solidFill>
                  <a:srgbClr val="545454"/>
                </a:solidFill>
                <a:latin typeface="Nunito Sans Ultra-Bold"/>
              </a:rPr>
              <a:t>RESPONSABILIDADES LEGAIS DAS EMPRESAS CONTRATANTES: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1704975" y="10074834"/>
            <a:ext cx="15658625" cy="33000"/>
          </a:xfrm>
          <a:prstGeom prst="rect">
            <a:avLst/>
          </a:prstGeom>
          <a:solidFill>
            <a:srgbClr val="A40000"/>
          </a:solid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0857"/>
            <a:ext cx="9525" cy="8229600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95250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38225" y="1656656"/>
            <a:ext cx="8899823" cy="323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3.</a:t>
            </a:r>
          </a:p>
          <a:p>
            <a:pPr>
              <a:lnSpc>
                <a:spcPts val="4999"/>
              </a:lnSpc>
            </a:pPr>
          </a:p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RAMOS DE LOGÍSTICA</a:t>
            </a:r>
          </a:p>
          <a:p>
            <a:pPr marL="0" indent="0" lvl="0">
              <a:lnSpc>
                <a:spcPts val="4999"/>
              </a:lnSpc>
            </a:pPr>
          </a:p>
        </p:txBody>
      </p:sp>
      <p:sp>
        <p:nvSpPr>
          <p:cNvPr name="AutoShape 5" id="5"/>
          <p:cNvSpPr/>
          <p:nvPr/>
        </p:nvSpPr>
        <p:spPr>
          <a:xfrm rot="0">
            <a:off x="1038225" y="2416175"/>
            <a:ext cx="1924050" cy="285750"/>
          </a:xfrm>
          <a:prstGeom prst="rect">
            <a:avLst/>
          </a:prstGeom>
          <a:solidFill>
            <a:srgbClr val="D9D9D9"/>
          </a:solidFill>
        </p:spPr>
      </p:sp>
      <p:sp>
        <p:nvSpPr>
          <p:cNvPr name="Freeform 6" id="6"/>
          <p:cNvSpPr/>
          <p:nvPr/>
        </p:nvSpPr>
        <p:spPr>
          <a:xfrm flipH="false" flipV="false" rot="0">
            <a:off x="4663811" y="405900"/>
            <a:ext cx="13624189" cy="9475200"/>
          </a:xfrm>
          <a:custGeom>
            <a:avLst/>
            <a:gdLst/>
            <a:ahLst/>
            <a:cxnLst/>
            <a:rect r="r" b="b" t="t" l="l"/>
            <a:pathLst>
              <a:path h="9475200" w="13624189">
                <a:moveTo>
                  <a:pt x="0" y="0"/>
                </a:moveTo>
                <a:lnTo>
                  <a:pt x="13624189" y="0"/>
                </a:lnTo>
                <a:lnTo>
                  <a:pt x="13624189" y="9475200"/>
                </a:lnTo>
                <a:lnTo>
                  <a:pt x="0" y="947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80649" y="712925"/>
            <a:ext cx="7802255" cy="3879463"/>
          </a:xfrm>
          <a:prstGeom prst="rect">
            <a:avLst/>
          </a:prstGeom>
          <a:solidFill>
            <a:srgbClr val="A40000">
              <a:alpha val="10980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0" y="10098269"/>
            <a:ext cx="18288000" cy="9565"/>
          </a:xfrm>
          <a:prstGeom prst="rect">
            <a:avLst/>
          </a:prstGeom>
          <a:solidFill>
            <a:srgbClr val="A40000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218803" y="2024777"/>
            <a:ext cx="7125549" cy="1952625"/>
            <a:chOff x="0" y="0"/>
            <a:chExt cx="9500731" cy="26035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93538"/>
              <a:ext cx="9500731" cy="1809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Envolve o planejamento e execução do transporte de mercadorias, garantindo a entrega segura e pontual.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8575"/>
              <a:ext cx="9500731" cy="539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TRANSPORTE E DISTRIBUIÇÃO: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199753" y="931390"/>
            <a:ext cx="7483150" cy="737579"/>
            <a:chOff x="0" y="0"/>
            <a:chExt cx="9977533" cy="98343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A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25400" y="8098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sp>
        <p:nvSpPr>
          <p:cNvPr name="AutoShape 10" id="10"/>
          <p:cNvSpPr/>
          <p:nvPr/>
        </p:nvSpPr>
        <p:spPr>
          <a:xfrm rot="0">
            <a:off x="9575963" y="712925"/>
            <a:ext cx="7802255" cy="3879463"/>
          </a:xfrm>
          <a:prstGeom prst="rect">
            <a:avLst/>
          </a:prstGeom>
          <a:solidFill>
            <a:srgbClr val="A40000">
              <a:alpha val="10980"/>
            </a:srgbClr>
          </a:solidFill>
        </p:spPr>
      </p:sp>
      <p:grpSp>
        <p:nvGrpSpPr>
          <p:cNvPr name="Group 11" id="11"/>
          <p:cNvGrpSpPr/>
          <p:nvPr/>
        </p:nvGrpSpPr>
        <p:grpSpPr>
          <a:xfrm rot="0">
            <a:off x="9828392" y="931390"/>
            <a:ext cx="7483150" cy="747104"/>
            <a:chOff x="0" y="0"/>
            <a:chExt cx="9977533" cy="99613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B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0">
              <a:off x="25400" y="8225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828392" y="2024777"/>
            <a:ext cx="7693844" cy="1952625"/>
            <a:chOff x="0" y="0"/>
            <a:chExt cx="10258458" cy="260350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793538"/>
              <a:ext cx="10258458" cy="1809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Trata do gerenciamento eficiente de estoques, organização de armazéns e controle de inventário.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28575"/>
              <a:ext cx="10258458" cy="539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ARMAZENAMENTO E ESTOQUE: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0">
            <a:off x="880450" y="5429250"/>
            <a:ext cx="7802255" cy="3879463"/>
          </a:xfrm>
          <a:prstGeom prst="rect">
            <a:avLst/>
          </a:prstGeom>
          <a:solidFill>
            <a:srgbClr val="A40000">
              <a:alpha val="10980"/>
            </a:srgbClr>
          </a:solidFill>
        </p:spPr>
      </p:sp>
      <p:grpSp>
        <p:nvGrpSpPr>
          <p:cNvPr name="Group 18" id="18"/>
          <p:cNvGrpSpPr/>
          <p:nvPr/>
        </p:nvGrpSpPr>
        <p:grpSpPr>
          <a:xfrm rot="0">
            <a:off x="1219002" y="6661067"/>
            <a:ext cx="7125549" cy="2343150"/>
            <a:chOff x="0" y="0"/>
            <a:chExt cx="9500731" cy="3124200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314238"/>
              <a:ext cx="9500731" cy="18099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Inclui a coordenação de todas as atividades logísticas, desde a aquisição de materiais até a entrega do produto final ao cliente.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28575"/>
              <a:ext cx="9500731" cy="1060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GERENCIAMENTO DE CADEIA DE SUPRIMENTOS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99952" y="5567680"/>
            <a:ext cx="7483150" cy="737579"/>
            <a:chOff x="0" y="0"/>
            <a:chExt cx="9977533" cy="983438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C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25400" y="8098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  <p:sp>
        <p:nvSpPr>
          <p:cNvPr name="AutoShape 24" id="24"/>
          <p:cNvSpPr/>
          <p:nvPr/>
        </p:nvSpPr>
        <p:spPr>
          <a:xfrm rot="0">
            <a:off x="9575963" y="5429250"/>
            <a:ext cx="7802255" cy="3879463"/>
          </a:xfrm>
          <a:prstGeom prst="rect">
            <a:avLst/>
          </a:prstGeom>
          <a:solidFill>
            <a:srgbClr val="A40000">
              <a:alpha val="10980"/>
            </a:srgbClr>
          </a:solidFill>
        </p:spPr>
      </p:sp>
      <p:grpSp>
        <p:nvGrpSpPr>
          <p:cNvPr name="Group 25" id="25"/>
          <p:cNvGrpSpPr/>
          <p:nvPr/>
        </p:nvGrpSpPr>
        <p:grpSpPr>
          <a:xfrm rot="0">
            <a:off x="9914514" y="6661067"/>
            <a:ext cx="7125549" cy="1495425"/>
            <a:chOff x="0" y="0"/>
            <a:chExt cx="9500731" cy="199390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793538"/>
              <a:ext cx="9500731" cy="1200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799">
                  <a:solidFill>
                    <a:srgbClr val="A40000"/>
                  </a:solidFill>
                  <a:latin typeface="Nunito Sans"/>
                </a:rPr>
                <a:t>Envolve a gestão do retorno de produtos, reciclagem e descarte apropriado.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28575"/>
              <a:ext cx="9500731" cy="539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545454"/>
                  </a:solidFill>
                  <a:latin typeface="Nunito Sans Ultra-Bold"/>
                </a:rPr>
                <a:t>LOGÍSTICA REVERSA: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895067" y="5567680"/>
            <a:ext cx="7483150" cy="737579"/>
            <a:chOff x="0" y="0"/>
            <a:chExt cx="9977533" cy="983438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28575"/>
              <a:ext cx="9977533" cy="937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1">
                <a:lnSpc>
                  <a:spcPts val="5130"/>
                </a:lnSpc>
              </a:pPr>
              <a:r>
                <a:rPr lang="en-US" sz="4500" spc="-45">
                  <a:solidFill>
                    <a:srgbClr val="A40000"/>
                  </a:solidFill>
                  <a:latin typeface="Lastica Bold"/>
                </a:rPr>
                <a:t>D</a:t>
              </a:r>
            </a:p>
          </p:txBody>
        </p:sp>
        <p:sp>
          <p:nvSpPr>
            <p:cNvPr name="AutoShape 30" id="30"/>
            <p:cNvSpPr/>
            <p:nvPr/>
          </p:nvSpPr>
          <p:spPr>
            <a:xfrm rot="0">
              <a:off x="25400" y="809803"/>
              <a:ext cx="2565400" cy="173635"/>
            </a:xfrm>
            <a:prstGeom prst="rect">
              <a:avLst/>
            </a:prstGeom>
            <a:solidFill>
              <a:srgbClr val="737373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0857"/>
            <a:ext cx="9525" cy="8229600"/>
          </a:xfrm>
          <a:prstGeom prst="rect">
            <a:avLst/>
          </a:prstGeom>
          <a:solidFill>
            <a:srgbClr val="FAFAFA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95250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63811" y="405900"/>
            <a:ext cx="13624189" cy="9475200"/>
          </a:xfrm>
          <a:custGeom>
            <a:avLst/>
            <a:gdLst/>
            <a:ahLst/>
            <a:cxnLst/>
            <a:rect r="r" b="b" t="t" l="l"/>
            <a:pathLst>
              <a:path h="9475200" w="13624189">
                <a:moveTo>
                  <a:pt x="0" y="0"/>
                </a:moveTo>
                <a:lnTo>
                  <a:pt x="13624189" y="0"/>
                </a:lnTo>
                <a:lnTo>
                  <a:pt x="13624189" y="9475200"/>
                </a:lnTo>
                <a:lnTo>
                  <a:pt x="0" y="947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38225" y="1656656"/>
            <a:ext cx="8899823" cy="260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4. </a:t>
            </a:r>
          </a:p>
          <a:p>
            <a:pPr>
              <a:lnSpc>
                <a:spcPts val="4999"/>
              </a:lnSpc>
            </a:pPr>
          </a:p>
          <a:p>
            <a:pPr marL="0" indent="0" lvl="0">
              <a:lnSpc>
                <a:spcPts val="4999"/>
              </a:lnSpc>
            </a:pPr>
            <a:r>
              <a:rPr lang="en-US" sz="4999" spc="-49">
                <a:solidFill>
                  <a:srgbClr val="FAFAFA"/>
                </a:solidFill>
                <a:latin typeface="Lastica Bold"/>
              </a:rPr>
              <a:t>MÃO-DE-OBRA NA TERCEIRIZAÇÃO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1038225" y="2416175"/>
            <a:ext cx="1924050" cy="285750"/>
          </a:xfrm>
          <a:prstGeom prst="rect">
            <a:avLst/>
          </a:prstGeom>
          <a:solidFill>
            <a:srgbClr val="D9D9D9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DAF1ddt2e5s</dc:identifier>
  <dcterms:modified xsi:type="dcterms:W3CDTF">2011-08-01T06:04:30Z</dcterms:modified>
  <cp:revision>1</cp:revision>
  <dc:title>Manual Leis da Terceirização</dc:title>
</cp:coreProperties>
</file>